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onsolas" panose="020B0609020204030204" pitchFamily="49" charset="0"/>
      <p:regular r:id="rId28"/>
      <p:bold r:id="rId29"/>
      <p:italic r:id="rId30"/>
      <p:boldItalic r:id="rId31"/>
    </p:embeddedFont>
    <p:embeddedFont>
      <p:font typeface="Roboto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-677" y="-72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116625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7" name="Google Shape;14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934e153f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g8934e153f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8934e153f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g8934e153f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934e153f9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g8934e153f9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934e153f9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8934e153f9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8934e153f9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g8934e153f9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8934e153f9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g8934e153f9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8934e153f9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8934e153f9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8934e153f9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g8934e153f9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8934e153f9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g8934e153f9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288" name="Google Shape;288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19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5" name="Google Shape;15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57" name="Google Shape;15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00" name="Google Shape;300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21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934e153f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934e153f9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8934e153f9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934e153f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g8934e153f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934e153f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g8934e153f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934e153f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8934e153f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934e153f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8934e153f9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934e153f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8934e153f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934e153f9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8934e153f9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6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TR/DOM-Level-3-Events/#event-types-lis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r>
              <a:rPr lang="en-US"/>
              <a:t>PHP web development 2019/2020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/>
          </a:p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JavaScript</a:t>
            </a:r>
            <a:endParaRPr sz="7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1"/>
              <a:t>Events</a:t>
            </a:r>
            <a:endParaRPr sz="5000" b="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Milena Tomova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Vratsa Software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/>
          <p:nvPr/>
        </p:nvSpPr>
        <p:spPr>
          <a:xfrm>
            <a:off x="571025" y="0"/>
            <a:ext cx="8246100" cy="10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HTML Attribute</a:t>
            </a:r>
            <a:endParaRPr sz="1900"/>
          </a:p>
        </p:txBody>
      </p:sp>
      <p:sp>
        <p:nvSpPr>
          <p:cNvPr id="215" name="Google Shape;215;p24"/>
          <p:cNvSpPr txBox="1">
            <a:spLocks noGrp="1"/>
          </p:cNvSpPr>
          <p:nvPr>
            <p:ph type="body" idx="1"/>
          </p:nvPr>
        </p:nvSpPr>
        <p:spPr>
          <a:xfrm>
            <a:off x="495700" y="1833600"/>
            <a:ext cx="10961400" cy="8025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400" b="0">
                <a:solidFill>
                  <a:srgbClr val="1A340C"/>
                </a:solidFill>
              </a:rPr>
              <a:t>&lt;button </a:t>
            </a:r>
            <a:r>
              <a:rPr lang="en-US" sz="2400">
                <a:solidFill>
                  <a:srgbClr val="1A340C"/>
                </a:solidFill>
              </a:rPr>
              <a:t>onclick</a:t>
            </a:r>
            <a:r>
              <a:rPr lang="en-US" sz="2400" b="0">
                <a:solidFill>
                  <a:srgbClr val="1A340C"/>
                </a:solidFill>
              </a:rPr>
              <a:t>="onButtonClick()"&gt;Click Me&lt;/button&gt;</a:t>
            </a:r>
            <a:endParaRPr sz="3398" b="0">
              <a:solidFill>
                <a:srgbClr val="1A340C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17" name="Google Shape;217;p24"/>
          <p:cNvSpPr txBox="1"/>
          <p:nvPr/>
        </p:nvSpPr>
        <p:spPr>
          <a:xfrm>
            <a:off x="545075" y="1278450"/>
            <a:ext cx="29235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HTML</a:t>
            </a:r>
            <a:endParaRPr sz="18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24"/>
          <p:cNvSpPr txBox="1">
            <a:spLocks noGrp="1"/>
          </p:cNvSpPr>
          <p:nvPr>
            <p:ph type="body" idx="1"/>
          </p:nvPr>
        </p:nvSpPr>
        <p:spPr>
          <a:xfrm>
            <a:off x="495700" y="3357600"/>
            <a:ext cx="10961400" cy="14490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rgbClr val="1A340C"/>
                </a:solidFill>
              </a:rPr>
              <a:t>function onButtonClick() {</a:t>
            </a:r>
            <a:br>
              <a:rPr lang="en-US" sz="2400" b="0">
                <a:solidFill>
                  <a:srgbClr val="1A340C"/>
                </a:solidFill>
              </a:rPr>
            </a:br>
            <a:r>
              <a:rPr lang="en-US" sz="2400" b="0">
                <a:solidFill>
                  <a:srgbClr val="1A340C"/>
                </a:solidFill>
              </a:rPr>
              <a:t>  console.log("You clicked the Button");</a:t>
            </a:r>
            <a:br>
              <a:rPr lang="en-US" sz="2400" b="0">
                <a:solidFill>
                  <a:srgbClr val="1A340C"/>
                </a:solidFill>
              </a:rPr>
            </a:br>
            <a:r>
              <a:rPr lang="en-US" sz="2400" b="0">
                <a:solidFill>
                  <a:srgbClr val="1A340C"/>
                </a:solidFill>
              </a:rPr>
              <a:t>}</a:t>
            </a:r>
            <a:endParaRPr sz="3398" b="0">
              <a:solidFill>
                <a:srgbClr val="1A340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rgbClr val="1A340C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219" name="Google Shape;219;p24"/>
          <p:cNvSpPr txBox="1"/>
          <p:nvPr/>
        </p:nvSpPr>
        <p:spPr>
          <a:xfrm>
            <a:off x="545075" y="2802450"/>
            <a:ext cx="29235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JS</a:t>
            </a:r>
            <a:endParaRPr sz="18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>
            <a:spLocks noGrp="1"/>
          </p:cNvSpPr>
          <p:nvPr>
            <p:ph type="body" idx="1"/>
          </p:nvPr>
        </p:nvSpPr>
        <p:spPr>
          <a:xfrm>
            <a:off x="196779" y="1371600"/>
            <a:ext cx="116163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solidFill>
                  <a:schemeClr val="dk1"/>
                </a:solidFill>
              </a:rPr>
              <a:t>Напишете JS, с който при преминаване с мишката над картинката - от усмихната става сериозна и текста под картинката се </a:t>
            </a:r>
            <a:r>
              <a:rPr lang="en-US" sz="2400"/>
              <a:t>променя</a:t>
            </a:r>
            <a:r>
              <a:rPr lang="en-US" sz="2400">
                <a:solidFill>
                  <a:schemeClr val="dk1"/>
                </a:solidFill>
              </a:rPr>
              <a:t> от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solidFill>
                  <a:schemeClr val="dk1"/>
                </a:solidFill>
              </a:rPr>
              <a:t>I am serious </a:t>
            </a:r>
            <a:r>
              <a:rPr lang="en-US" sz="2400"/>
              <a:t>на</a:t>
            </a:r>
            <a:r>
              <a:rPr lang="en-US" sz="2400">
                <a:solidFill>
                  <a:schemeClr val="dk1"/>
                </a:solidFill>
              </a:rPr>
              <a:t> Just Kidding!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225" name="Google Shape;225;p25"/>
          <p:cNvSpPr txBox="1"/>
          <p:nvPr/>
        </p:nvSpPr>
        <p:spPr>
          <a:xfrm>
            <a:off x="571025" y="0"/>
            <a:ext cx="8246100" cy="1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As an HTML Attribute - </a:t>
            </a:r>
            <a:r>
              <a:rPr lang="en-US" sz="3200" b="1">
                <a:solidFill>
                  <a:srgbClr val="FFFFFF"/>
                </a:solidFill>
              </a:rPr>
              <a:t>TASK</a:t>
            </a:r>
            <a:endParaRPr sz="1900"/>
          </a:p>
        </p:txBody>
      </p:sp>
      <p:pic>
        <p:nvPicPr>
          <p:cNvPr id="226" name="Google Shape;226;p25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5649" y="3429000"/>
            <a:ext cx="37719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5" descr="Untit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51367" y="3460750"/>
            <a:ext cx="3759200" cy="33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i="1">
                <a:solidFill>
                  <a:schemeClr val="dk1"/>
                </a:solidFill>
              </a:rPr>
              <a:t>html</a:t>
            </a:r>
            <a:endParaRPr sz="1500" i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&lt;button </a:t>
            </a:r>
            <a:r>
              <a:rPr lang="en-US" sz="1500" b="1">
                <a:solidFill>
                  <a:schemeClr val="lt1"/>
                </a:solidFill>
              </a:rPr>
              <a:t>id="click-button"</a:t>
            </a:r>
            <a:r>
              <a:rPr lang="en-US" sz="1500">
                <a:solidFill>
                  <a:schemeClr val="dk1"/>
                </a:solidFill>
              </a:rPr>
              <a:t>&gt;Click me&lt;/button&gt;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1500" i="1">
                <a:solidFill>
                  <a:schemeClr val="dk1"/>
                </a:solidFill>
              </a:rPr>
              <a:t>JavaScript</a:t>
            </a:r>
            <a:endParaRPr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1500">
                <a:solidFill>
                  <a:schemeClr val="dk1"/>
                </a:solidFill>
              </a:rPr>
              <a:t>var button = document.getElementById("click-button");</a:t>
            </a:r>
            <a:br>
              <a:rPr lang="en-US" sz="1500">
                <a:solidFill>
                  <a:schemeClr val="dk1"/>
                </a:solidFill>
              </a:rPr>
            </a:br>
            <a:r>
              <a:rPr lang="en-US" sz="1500">
                <a:solidFill>
                  <a:schemeClr val="dk1"/>
                </a:solidFill>
              </a:rPr>
              <a:t>	button.onclick = function onButtonClick() {</a:t>
            </a:r>
            <a:br>
              <a:rPr lang="en-US" sz="1500">
                <a:solidFill>
                  <a:schemeClr val="dk1"/>
                </a:solidFill>
              </a:rPr>
            </a:br>
            <a:r>
              <a:rPr lang="en-US" sz="1500">
                <a:solidFill>
                  <a:schemeClr val="dk1"/>
                </a:solidFill>
              </a:rPr>
              <a:t> 	 	console.log("You clicked the button");</a:t>
            </a:r>
            <a:br>
              <a:rPr lang="en-US" sz="1500">
                <a:solidFill>
                  <a:schemeClr val="dk1"/>
                </a:solidFill>
              </a:rPr>
            </a:br>
            <a:r>
              <a:rPr lang="en-US" sz="1500">
                <a:solidFill>
                  <a:schemeClr val="dk1"/>
                </a:solidFill>
              </a:rPr>
              <a:t>	}</a:t>
            </a:r>
            <a:endParaRPr sz="150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sz="1500">
              <a:solidFill>
                <a:schemeClr val="dk1"/>
              </a:solidFill>
            </a:endParaRPr>
          </a:p>
          <a:p>
            <a:pPr marL="60960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a JS is prepared /</a:t>
            </a:r>
            <a:r>
              <a:rPr lang="en-US" sz="1500" b="1">
                <a:solidFill>
                  <a:schemeClr val="dk1"/>
                </a:solidFill>
              </a:rPr>
              <a:t>the button with id=click-button/</a:t>
            </a:r>
            <a:endParaRPr b="1"/>
          </a:p>
          <a:p>
            <a:pPr marL="60960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it waits for an event - to be clicked /button.</a:t>
            </a:r>
            <a:r>
              <a:rPr lang="en-US" sz="1500" b="1">
                <a:solidFill>
                  <a:schemeClr val="dk1"/>
                </a:solidFill>
              </a:rPr>
              <a:t>onclick</a:t>
            </a:r>
            <a:r>
              <a:rPr lang="en-US" sz="1500">
                <a:solidFill>
                  <a:schemeClr val="dk1"/>
                </a:solidFill>
              </a:rPr>
              <a:t>/</a:t>
            </a:r>
            <a:endParaRPr/>
          </a:p>
          <a:p>
            <a:pPr marL="60960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and will do what is set in the script /</a:t>
            </a:r>
            <a:r>
              <a:rPr lang="en-US" sz="1500" b="1">
                <a:solidFill>
                  <a:schemeClr val="dk1"/>
                </a:solidFill>
              </a:rPr>
              <a:t>console.log("You clicked the button")</a:t>
            </a:r>
            <a:r>
              <a:rPr lang="en-US" sz="1500">
                <a:solidFill>
                  <a:schemeClr val="dk1"/>
                </a:solidFill>
              </a:rPr>
              <a:t>/</a:t>
            </a:r>
            <a:br>
              <a:rPr lang="en-US" sz="1500">
                <a:solidFill>
                  <a:schemeClr val="dk1"/>
                </a:solidFill>
              </a:rPr>
            </a:b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1500">
                <a:solidFill>
                  <a:schemeClr val="dk1"/>
                </a:solidFill>
              </a:rPr>
              <a:t/>
            </a:r>
            <a:br>
              <a:rPr lang="en-US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sz="1500">
              <a:solidFill>
                <a:schemeClr val="dk1"/>
              </a:solidFill>
            </a:endParaRPr>
          </a:p>
        </p:txBody>
      </p:sp>
      <p:sp>
        <p:nvSpPr>
          <p:cNvPr id="234" name="Google Shape;234;p26"/>
          <p:cNvSpPr txBox="1"/>
          <p:nvPr/>
        </p:nvSpPr>
        <p:spPr>
          <a:xfrm>
            <a:off x="560625" y="0"/>
            <a:ext cx="11223600" cy="11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FFFFFF"/>
                </a:solidFill>
              </a:rPr>
              <a:t>Register </a:t>
            </a:r>
            <a:r>
              <a:rPr lang="en-US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Event Handlers </a:t>
            </a:r>
            <a:r>
              <a:rPr lang="en-US" sz="2400" b="1">
                <a:solidFill>
                  <a:srgbClr val="FFFFFF"/>
                </a:solidFill>
              </a:rPr>
              <a:t>using a property of a </a:t>
            </a:r>
            <a:r>
              <a:rPr lang="en-US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DOM </a:t>
            </a:r>
            <a:r>
              <a:rPr lang="en-US" sz="2400" b="1">
                <a:solidFill>
                  <a:srgbClr val="FFFFFF"/>
                </a:solidFill>
              </a:rPr>
              <a:t>element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Register Event Handlers using a property of a DOM element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endParaRPr sz="1831"/>
          </a:p>
        </p:txBody>
      </p:sp>
      <p:sp>
        <p:nvSpPr>
          <p:cNvPr id="236" name="Google Shape;236;p2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solidFill>
                  <a:schemeClr val="dk1"/>
                </a:solidFill>
              </a:rPr>
              <a:t>Напишете JS код, който сменява настроението на Smiley след натискане на бутон.</a:t>
            </a:r>
            <a:endParaRPr/>
          </a:p>
        </p:txBody>
      </p:sp>
      <p:pic>
        <p:nvPicPr>
          <p:cNvPr id="242" name="Google Shape;242;p27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99016" y="2844800"/>
            <a:ext cx="3771900" cy="40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44" name="Google Shape;244;p27"/>
          <p:cNvSpPr txBox="1"/>
          <p:nvPr/>
        </p:nvSpPr>
        <p:spPr>
          <a:xfrm>
            <a:off x="560625" y="0"/>
            <a:ext cx="11223600" cy="11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FFFFFF"/>
                </a:solidFill>
              </a:rPr>
              <a:t>Register ... a property of a </a:t>
            </a:r>
            <a:r>
              <a:rPr lang="en-US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DOM </a:t>
            </a:r>
            <a:r>
              <a:rPr lang="en-US" sz="2400" b="1">
                <a:solidFill>
                  <a:srgbClr val="FFFFFF"/>
                </a:solidFill>
              </a:rPr>
              <a:t>element - task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/>
          <p:nvPr/>
        </p:nvSpPr>
        <p:spPr>
          <a:xfrm>
            <a:off x="541308" y="253325"/>
            <a:ext cx="82461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FFFFFF"/>
                </a:solidFill>
              </a:rPr>
              <a:t>Using</a:t>
            </a: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DOM Event Listeners</a:t>
            </a:r>
            <a:endParaRPr sz="1900"/>
          </a:p>
        </p:txBody>
      </p:sp>
      <p:sp>
        <p:nvSpPr>
          <p:cNvPr id="250" name="Google Shape;250;p2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51" name="Google Shape;251;p28"/>
          <p:cNvSpPr txBox="1">
            <a:spLocks noGrp="1"/>
          </p:cNvSpPr>
          <p:nvPr>
            <p:ph type="body" idx="1"/>
          </p:nvPr>
        </p:nvSpPr>
        <p:spPr>
          <a:xfrm>
            <a:off x="615275" y="1483650"/>
            <a:ext cx="10961400" cy="7041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200" b="0">
                <a:solidFill>
                  <a:srgbClr val="1A340C"/>
                </a:solidFill>
              </a:rPr>
              <a:t>domElement.</a:t>
            </a:r>
            <a:r>
              <a:rPr lang="en-US" sz="2200">
                <a:solidFill>
                  <a:srgbClr val="1A340C"/>
                </a:solidFill>
              </a:rPr>
              <a:t>addEventListener</a:t>
            </a:r>
            <a:r>
              <a:rPr lang="en-US" sz="2200" b="0">
                <a:solidFill>
                  <a:srgbClr val="1A340C"/>
                </a:solidFill>
              </a:rPr>
              <a:t>(</a:t>
            </a:r>
            <a:r>
              <a:rPr lang="en-US" sz="2200" b="0">
                <a:solidFill>
                  <a:srgbClr val="B45F06"/>
                </a:solidFill>
              </a:rPr>
              <a:t>eventType</a:t>
            </a:r>
            <a:r>
              <a:rPr lang="en-US" sz="2200" b="0">
                <a:solidFill>
                  <a:srgbClr val="1A340C"/>
                </a:solidFill>
              </a:rPr>
              <a:t>, </a:t>
            </a:r>
            <a:r>
              <a:rPr lang="en-US" sz="2200" b="0">
                <a:solidFill>
                  <a:schemeClr val="accent2"/>
                </a:solidFill>
              </a:rPr>
              <a:t>eventHandler</a:t>
            </a:r>
            <a:r>
              <a:rPr lang="en-US" sz="2200" b="0">
                <a:solidFill>
                  <a:srgbClr val="1A340C"/>
                </a:solidFill>
              </a:rPr>
              <a:t>, </a:t>
            </a:r>
            <a:r>
              <a:rPr lang="en-US" sz="2200" b="0">
                <a:solidFill>
                  <a:srgbClr val="741B47"/>
                </a:solidFill>
              </a:rPr>
              <a:t>isCaptureEvent</a:t>
            </a:r>
            <a:r>
              <a:rPr lang="en-US" sz="2200" b="0">
                <a:solidFill>
                  <a:srgbClr val="1A340C"/>
                </a:solidFill>
              </a:rPr>
              <a:t>);</a:t>
            </a:r>
            <a:endParaRPr sz="3198" b="0">
              <a:solidFill>
                <a:srgbClr val="1A340C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198" b="0">
              <a:solidFill>
                <a:srgbClr val="1A340C"/>
              </a:solidFill>
            </a:endParaRPr>
          </a:p>
        </p:txBody>
      </p:sp>
      <p:sp>
        <p:nvSpPr>
          <p:cNvPr id="252" name="Google Shape;252;p28"/>
          <p:cNvSpPr txBox="1">
            <a:spLocks noGrp="1"/>
          </p:cNvSpPr>
          <p:nvPr>
            <p:ph type="body" idx="1"/>
          </p:nvPr>
        </p:nvSpPr>
        <p:spPr>
          <a:xfrm>
            <a:off x="615300" y="2548275"/>
            <a:ext cx="10961400" cy="17811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</a:rPr>
              <a:t>var button = document.getElementById("click-button");</a:t>
            </a:r>
            <a:br>
              <a:rPr lang="en-US" sz="1800" b="0">
                <a:solidFill>
                  <a:schemeClr val="dk1"/>
                </a:solidFill>
              </a:rPr>
            </a:br>
            <a:r>
              <a:rPr lang="en-US" sz="1800" b="0">
                <a:solidFill>
                  <a:schemeClr val="dk1"/>
                </a:solidFill>
              </a:rPr>
              <a:t>button.</a:t>
            </a:r>
            <a:r>
              <a:rPr lang="en-US" sz="1800">
                <a:solidFill>
                  <a:schemeClr val="lt1"/>
                </a:solidFill>
              </a:rPr>
              <a:t>addEventListener</a:t>
            </a:r>
            <a:r>
              <a:rPr lang="en-US" sz="1800" b="0">
                <a:solidFill>
                  <a:schemeClr val="dk1"/>
                </a:solidFill>
              </a:rPr>
              <a:t>(</a:t>
            </a:r>
            <a:r>
              <a:rPr lang="en-US" sz="1800" b="0">
                <a:solidFill>
                  <a:srgbClr val="B45F06"/>
                </a:solidFill>
              </a:rPr>
              <a:t>"click"</a:t>
            </a:r>
            <a:r>
              <a:rPr lang="en-US" sz="1800" b="0">
                <a:solidFill>
                  <a:schemeClr val="dk1"/>
                </a:solidFill>
              </a:rPr>
              <a:t>, </a:t>
            </a:r>
            <a:r>
              <a:rPr lang="en-US" sz="1800" b="0">
                <a:solidFill>
                  <a:srgbClr val="33AC71"/>
                </a:solidFill>
              </a:rPr>
              <a:t>whenClickedFunc</a:t>
            </a:r>
            <a:r>
              <a:rPr lang="en-US" sz="1800" b="0">
                <a:solidFill>
                  <a:schemeClr val="dk1"/>
                </a:solidFill>
              </a:rPr>
              <a:t>, </a:t>
            </a:r>
            <a:r>
              <a:rPr lang="en-US" sz="1800" b="0">
                <a:solidFill>
                  <a:srgbClr val="E91E63"/>
                </a:solidFill>
              </a:rPr>
              <a:t>false</a:t>
            </a:r>
            <a:r>
              <a:rPr lang="en-US" sz="1800" b="0">
                <a:solidFill>
                  <a:schemeClr val="dk1"/>
                </a:solidFill>
              </a:rPr>
              <a:t>);</a:t>
            </a:r>
            <a:endParaRPr sz="2798" b="0">
              <a:solidFill>
                <a:srgbClr val="1A340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33AC71"/>
                </a:solidFill>
              </a:rPr>
              <a:t>function whenClickedFunc() {</a:t>
            </a:r>
            <a:br>
              <a:rPr lang="en-US" sz="1800" b="0">
                <a:solidFill>
                  <a:srgbClr val="33AC71"/>
                </a:solidFill>
              </a:rPr>
            </a:br>
            <a:r>
              <a:rPr lang="en-US" sz="1800" b="0">
                <a:solidFill>
                  <a:srgbClr val="33AC71"/>
                </a:solidFill>
              </a:rPr>
              <a:t>  console.log("You clicked me");</a:t>
            </a:r>
            <a:br>
              <a:rPr lang="en-US" sz="1800" b="0">
                <a:solidFill>
                  <a:srgbClr val="33AC71"/>
                </a:solidFill>
              </a:rPr>
            </a:br>
            <a:r>
              <a:rPr lang="en-US" sz="1800" b="0">
                <a:solidFill>
                  <a:srgbClr val="33AC71"/>
                </a:solidFill>
              </a:rPr>
              <a:t>}</a:t>
            </a:r>
            <a:endParaRPr sz="2798" b="0">
              <a:solidFill>
                <a:srgbClr val="1A340C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198" b="0">
              <a:solidFill>
                <a:srgbClr val="1A340C"/>
              </a:solidFill>
            </a:endParaRPr>
          </a:p>
        </p:txBody>
      </p:sp>
      <p:sp>
        <p:nvSpPr>
          <p:cNvPr id="253" name="Google Shape;253;p28"/>
          <p:cNvSpPr txBox="1">
            <a:spLocks noGrp="1"/>
          </p:cNvSpPr>
          <p:nvPr>
            <p:ph type="body" idx="1"/>
          </p:nvPr>
        </p:nvSpPr>
        <p:spPr>
          <a:xfrm>
            <a:off x="615300" y="4689900"/>
            <a:ext cx="10961400" cy="15078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</a:rPr>
              <a:t>var button = document.getElementById("click-button");</a:t>
            </a:r>
            <a:br>
              <a:rPr lang="en-US" sz="1800" b="0">
                <a:solidFill>
                  <a:schemeClr val="dk1"/>
                </a:solidFill>
              </a:rPr>
            </a:br>
            <a:r>
              <a:rPr lang="en-US" sz="1800" b="0">
                <a:solidFill>
                  <a:schemeClr val="dk1"/>
                </a:solidFill>
              </a:rPr>
              <a:t>button.</a:t>
            </a:r>
            <a:r>
              <a:rPr lang="en-US" sz="1800">
                <a:solidFill>
                  <a:schemeClr val="lt1"/>
                </a:solidFill>
              </a:rPr>
              <a:t>addEventListener</a:t>
            </a:r>
            <a:r>
              <a:rPr lang="en-US" sz="1800" b="0">
                <a:solidFill>
                  <a:schemeClr val="dk1"/>
                </a:solidFill>
              </a:rPr>
              <a:t>(</a:t>
            </a:r>
            <a:r>
              <a:rPr lang="en-US" sz="1800" b="0">
                <a:solidFill>
                  <a:srgbClr val="B45F06"/>
                </a:solidFill>
              </a:rPr>
              <a:t>"click"</a:t>
            </a:r>
            <a:r>
              <a:rPr lang="en-US" sz="1800" b="0">
                <a:solidFill>
                  <a:schemeClr val="dk1"/>
                </a:solidFill>
              </a:rPr>
              <a:t>, </a:t>
            </a:r>
            <a:r>
              <a:rPr lang="en-US" sz="1800" b="0">
                <a:solidFill>
                  <a:srgbClr val="33AC71"/>
                </a:solidFill>
              </a:rPr>
              <a:t>function () {</a:t>
            </a:r>
            <a:br>
              <a:rPr lang="en-US" sz="1800" b="0">
                <a:solidFill>
                  <a:srgbClr val="33AC71"/>
                </a:solidFill>
              </a:rPr>
            </a:br>
            <a:r>
              <a:rPr lang="en-US" sz="1800" b="0">
                <a:solidFill>
                  <a:srgbClr val="33AC71"/>
                </a:solidFill>
              </a:rPr>
              <a:t>  console.log("You clicked me");</a:t>
            </a:r>
            <a:br>
              <a:rPr lang="en-US" sz="1800" b="0">
                <a:solidFill>
                  <a:srgbClr val="33AC71"/>
                </a:solidFill>
              </a:rPr>
            </a:br>
            <a:r>
              <a:rPr lang="en-US" sz="1800" b="0">
                <a:solidFill>
                  <a:srgbClr val="33AC71"/>
                </a:solidFill>
              </a:rPr>
              <a:t>}</a:t>
            </a:r>
            <a:r>
              <a:rPr lang="en-US" sz="1800" b="0">
                <a:solidFill>
                  <a:schemeClr val="dk1"/>
                </a:solidFill>
              </a:rPr>
              <a:t>, </a:t>
            </a:r>
            <a:r>
              <a:rPr lang="en-US" sz="1800" b="0">
                <a:solidFill>
                  <a:srgbClr val="E91E63"/>
                </a:solidFill>
              </a:rPr>
              <a:t>false</a:t>
            </a:r>
            <a:r>
              <a:rPr lang="en-US" sz="1800" b="0">
                <a:solidFill>
                  <a:schemeClr val="dk1"/>
                </a:solidFill>
              </a:rPr>
              <a:t>);</a:t>
            </a:r>
            <a:endParaRPr sz="2798" b="0">
              <a:solidFill>
                <a:srgbClr val="1A340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>
              <a:solidFill>
                <a:srgbClr val="1A340C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198" b="0">
              <a:solidFill>
                <a:srgbClr val="1A340C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 b="1">
              <a:solidFill>
                <a:schemeClr val="dk1"/>
              </a:solidFill>
            </a:endParaRPr>
          </a:p>
        </p:txBody>
      </p:sp>
      <p:sp>
        <p:nvSpPr>
          <p:cNvPr id="259" name="Google Shape;259;p29"/>
          <p:cNvSpPr txBox="1"/>
          <p:nvPr/>
        </p:nvSpPr>
        <p:spPr>
          <a:xfrm>
            <a:off x="571033" y="1899133"/>
            <a:ext cx="3999900" cy="3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Напишете JS код, който сменява настроението на Smiley след натискане на бутон.</a:t>
            </a:r>
            <a:endParaRPr sz="1900"/>
          </a:p>
        </p:txBody>
      </p:sp>
      <p:pic>
        <p:nvPicPr>
          <p:cNvPr id="260" name="Google Shape;260;p29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5249" y="2196816"/>
            <a:ext cx="38989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62" name="Google Shape;262;p29"/>
          <p:cNvSpPr txBox="1"/>
          <p:nvPr/>
        </p:nvSpPr>
        <p:spPr>
          <a:xfrm>
            <a:off x="541308" y="253325"/>
            <a:ext cx="82461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FFFFFF"/>
                </a:solidFill>
              </a:rPr>
              <a:t>Using</a:t>
            </a: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DOM Event Listeners - TASK</a:t>
            </a:r>
            <a:endParaRPr sz="1900"/>
          </a:p>
        </p:txBody>
      </p:sp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>
            <a:spLocks noGrp="1"/>
          </p:cNvSpPr>
          <p:nvPr>
            <p:ph type="title" idx="4294967295"/>
          </p:nvPr>
        </p:nvSpPr>
        <p:spPr>
          <a:xfrm>
            <a:off x="4449775" y="2259575"/>
            <a:ext cx="3280500" cy="26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3200" b="0">
                <a:solidFill>
                  <a:srgbClr val="FFFFFF"/>
                </a:solidFill>
              </a:rPr>
              <a:t>Event Object</a:t>
            </a:r>
            <a:endParaRPr sz="3198" b="0"/>
          </a:p>
          <a:p>
            <a:pPr marL="0" lvl="0" indent="0" algn="l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4000" b="1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40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-US" sz="2000">
                <a:solidFill>
                  <a:schemeClr val="dk1"/>
                </a:solidFill>
              </a:rPr>
              <a:t>When handling an event we/event handlers/ have access to the </a:t>
            </a:r>
            <a:r>
              <a:rPr lang="en-US" sz="2000" b="1">
                <a:solidFill>
                  <a:schemeClr val="dk1"/>
                </a:solidFill>
              </a:rPr>
              <a:t>event object.</a:t>
            </a:r>
            <a:endParaRPr sz="2000" b="1"/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It contains info for - </a:t>
            </a:r>
            <a:endParaRPr sz="2000"/>
          </a:p>
          <a:p>
            <a:pPr marL="1219200" lvl="1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>
                <a:solidFill>
                  <a:schemeClr val="dk1"/>
                </a:solidFill>
              </a:rPr>
              <a:t>the event type</a:t>
            </a:r>
            <a:endParaRPr sz="2000"/>
          </a:p>
          <a:p>
            <a:pPr marL="1219200" lvl="1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>
                <a:solidFill>
                  <a:schemeClr val="dk1"/>
                </a:solidFill>
              </a:rPr>
              <a:t>event target</a:t>
            </a:r>
            <a:endParaRPr sz="2000"/>
          </a:p>
          <a:p>
            <a:pPr marL="1219200" lvl="1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>
                <a:solidFill>
                  <a:schemeClr val="dk1"/>
                </a:solidFill>
              </a:rPr>
              <a:t>the key /if keyboard event/ that has triggered the event</a:t>
            </a:r>
            <a:endParaRPr sz="2000"/>
          </a:p>
          <a:p>
            <a:pPr marL="1219200" lvl="1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>
                <a:solidFill>
                  <a:schemeClr val="dk1"/>
                </a:solidFill>
              </a:rPr>
              <a:t>the mouse button /if mouse event/ that has been clicked and triggered the event</a:t>
            </a:r>
            <a:endParaRPr sz="2000"/>
          </a:p>
          <a:p>
            <a:pPr marL="1219200" lvl="1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>
                <a:solidFill>
                  <a:schemeClr val="dk1"/>
                </a:solidFill>
              </a:rPr>
              <a:t>the mouse position on the screen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20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000" i="1">
                <a:solidFill>
                  <a:schemeClr val="dk1"/>
                </a:solidFill>
              </a:rPr>
              <a:t>For debugging purposes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73" name="Google Shape;273;p31"/>
          <p:cNvSpPr txBox="1"/>
          <p:nvPr/>
        </p:nvSpPr>
        <p:spPr>
          <a:xfrm>
            <a:off x="190400" y="138750"/>
            <a:ext cx="9074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31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Event Object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40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endParaRPr sz="31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1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Event Object</a:t>
            </a:r>
            <a:endParaRPr/>
          </a:p>
        </p:txBody>
      </p:sp>
      <p:sp>
        <p:nvSpPr>
          <p:cNvPr id="275" name="Google Shape;275;p3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2"/>
          <p:cNvSpPr txBox="1">
            <a:spLocks noGrp="1"/>
          </p:cNvSpPr>
          <p:nvPr>
            <p:ph type="body" idx="1"/>
          </p:nvPr>
        </p:nvSpPr>
        <p:spPr>
          <a:xfrm>
            <a:off x="615275" y="2011800"/>
            <a:ext cx="10961400" cy="22596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600" b="0">
                <a:solidFill>
                  <a:schemeClr val="dk1"/>
                </a:solidFill>
              </a:rPr>
              <a:t>function onButtonClick(event) {</a:t>
            </a:r>
            <a:br>
              <a:rPr lang="en-US" sz="1600" b="0">
                <a:solidFill>
                  <a:schemeClr val="dk1"/>
                </a:solidFill>
              </a:rPr>
            </a:br>
            <a:r>
              <a:rPr lang="en-US" sz="1600" b="0">
                <a:solidFill>
                  <a:schemeClr val="dk1"/>
                </a:solidFill>
              </a:rPr>
              <a:t>  console.log(event.target);</a:t>
            </a:r>
            <a:br>
              <a:rPr lang="en-US" sz="1600" b="0">
                <a:solidFill>
                  <a:schemeClr val="dk1"/>
                </a:solidFill>
              </a:rPr>
            </a:br>
            <a:r>
              <a:rPr lang="en-US" sz="1600" b="0">
                <a:solidFill>
                  <a:schemeClr val="dk1"/>
                </a:solidFill>
              </a:rPr>
              <a:t>  console.log(event.type);</a:t>
            </a:r>
            <a:br>
              <a:rPr lang="en-US" sz="1600" b="0">
                <a:solidFill>
                  <a:schemeClr val="dk1"/>
                </a:solidFill>
              </a:rPr>
            </a:br>
            <a:r>
              <a:rPr lang="en-US" sz="1600" b="0">
                <a:solidFill>
                  <a:schemeClr val="dk1"/>
                </a:solidFill>
              </a:rPr>
              <a:t>  console.log(event.clientX, event.clientY);</a:t>
            </a:r>
            <a:br>
              <a:rPr lang="en-US" sz="1600" b="0">
                <a:solidFill>
                  <a:schemeClr val="dk1"/>
                </a:solidFill>
              </a:rPr>
            </a:br>
            <a:r>
              <a:rPr lang="en-US" sz="1600" b="0">
                <a:solidFill>
                  <a:schemeClr val="dk1"/>
                </a:solidFill>
              </a:rPr>
              <a:t>}</a:t>
            </a:r>
            <a:endParaRPr sz="3398" b="0">
              <a:solidFill>
                <a:srgbClr val="1A340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600" b="0">
                <a:solidFill>
                  <a:schemeClr val="dk1"/>
                </a:solidFill>
              </a:rPr>
              <a:t/>
            </a:r>
            <a:br>
              <a:rPr lang="en-US" sz="1600" b="0">
                <a:solidFill>
                  <a:schemeClr val="dk1"/>
                </a:solidFill>
              </a:rPr>
            </a:br>
            <a:r>
              <a:rPr lang="en-US" sz="1600" b="0">
                <a:solidFill>
                  <a:schemeClr val="dk1"/>
                </a:solidFill>
              </a:rPr>
              <a:t>button.addEventListener("click", onButtonClick, false);</a:t>
            </a:r>
            <a:endParaRPr/>
          </a:p>
        </p:txBody>
      </p:sp>
      <p:sp>
        <p:nvSpPr>
          <p:cNvPr id="281" name="Google Shape;281;p3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82" name="Google Shape;282;p32"/>
          <p:cNvSpPr txBox="1"/>
          <p:nvPr/>
        </p:nvSpPr>
        <p:spPr>
          <a:xfrm>
            <a:off x="190400" y="138750"/>
            <a:ext cx="9074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31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Event Object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40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endParaRPr sz="31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2"/>
          <p:cNvSpPr txBox="1"/>
          <p:nvPr/>
        </p:nvSpPr>
        <p:spPr>
          <a:xfrm>
            <a:off x="644175" y="1407275"/>
            <a:ext cx="38652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access the event target</a:t>
            </a:r>
            <a:endParaRPr sz="18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60" name="Google Shape;160;p16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JavaScript Event Model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Registering events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US" sz="1800">
                <a:solidFill>
                  <a:schemeClr val="dk1"/>
                </a:solidFill>
              </a:rPr>
              <a:t>HTML Attributes, </a:t>
            </a:r>
            <a:endParaRPr sz="140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US" sz="1800">
                <a:solidFill>
                  <a:schemeClr val="dk1"/>
                </a:solidFill>
              </a:rPr>
              <a:t>DOM Properties </a:t>
            </a:r>
            <a:endParaRPr sz="140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US" sz="1800">
                <a:solidFill>
                  <a:schemeClr val="dk1"/>
                </a:solidFill>
              </a:rPr>
              <a:t>DOM methods</a:t>
            </a:r>
            <a:endParaRPr sz="14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Event object</a:t>
            </a:r>
            <a:endParaRPr sz="1800"/>
          </a:p>
          <a:p>
            <a:pPr marL="457200" lvl="0" indent="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1" name="Google Shape;161;p16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5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</a:t>
            </a:r>
            <a:r>
              <a:rPr lang="en-US" sz="2900" u="sng">
                <a:solidFill>
                  <a:schemeClr val="hlink"/>
                </a:solidFill>
                <a:hlinkClick r:id="rId5"/>
              </a:rPr>
              <a:t>fb.com/</a:t>
            </a:r>
            <a:r>
              <a:rPr lang="en-US" sz="2900" u="sng">
                <a:solidFill>
                  <a:schemeClr val="hlink"/>
                </a:solidFill>
                <a:hlinkClick r:id="rId5"/>
              </a:rPr>
              <a:t>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03" name="Google Shape;303;p3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304" name="Google Shape;304;p35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5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5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 txBox="1"/>
          <p:nvPr/>
        </p:nvSpPr>
        <p:spPr>
          <a:xfrm>
            <a:off x="4568675" y="2071250"/>
            <a:ext cx="2960400" cy="11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2"/>
                </a:solidFill>
              </a:rPr>
              <a:t>JavaScript Event Model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/>
          <p:nvPr/>
        </p:nvSpPr>
        <p:spPr>
          <a:xfrm>
            <a:off x="0" y="159325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609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JavaScript Event Model </a:t>
            </a:r>
            <a:endParaRPr sz="1900"/>
          </a:p>
        </p:txBody>
      </p:sp>
      <p:sp>
        <p:nvSpPr>
          <p:cNvPr id="173" name="Google Shape;173;p18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-US" b="1">
                <a:solidFill>
                  <a:schemeClr val="dk1"/>
                </a:solidFill>
              </a:rPr>
              <a:t>DOM event model</a:t>
            </a:r>
            <a:r>
              <a:rPr lang="en-US">
                <a:solidFill>
                  <a:schemeClr val="dk1"/>
                </a:solidFill>
              </a:rPr>
              <a:t> - allows user-browser interaction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>
              <a:solidFill>
                <a:schemeClr val="dk1"/>
              </a:solidFill>
            </a:endParaRPr>
          </a:p>
          <a:p>
            <a:pPr marL="6096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-US">
                <a:solidFill>
                  <a:schemeClr val="dk1"/>
                </a:solidFill>
              </a:rPr>
              <a:t>Consists of event/events and event listener(s), attached to a DOM object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/>
          </a:p>
        </p:txBody>
      </p:sp>
      <p:sp>
        <p:nvSpPr>
          <p:cNvPr id="174" name="Google Shape;174;p18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JS Event Model</a:t>
            </a:r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title" idx="4294967295"/>
          </p:nvPr>
        </p:nvSpPr>
        <p:spPr>
          <a:xfrm>
            <a:off x="4416150" y="2291225"/>
            <a:ext cx="3359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3100" b="1">
                <a:solidFill>
                  <a:srgbClr val="FFFFFF"/>
                </a:solidFill>
              </a:rPr>
              <a:t>Event Types</a:t>
            </a:r>
            <a:endParaRPr sz="3098"/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</a:rPr>
              <a:t>Event type groups</a:t>
            </a:r>
            <a:endParaRPr sz="2100" b="1">
              <a:solidFill>
                <a:schemeClr val="dk1"/>
              </a:solidFill>
            </a:endParaRPr>
          </a:p>
          <a:p>
            <a:pPr marL="1066800" lvl="0" indent="-438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n-US" sz="2100" b="1">
                <a:solidFill>
                  <a:schemeClr val="dk1"/>
                </a:solidFill>
              </a:rPr>
              <a:t>Mouse</a:t>
            </a:r>
            <a:r>
              <a:rPr lang="en-US" sz="2100">
                <a:solidFill>
                  <a:schemeClr val="dk1"/>
                </a:solidFill>
              </a:rPr>
              <a:t> events</a:t>
            </a:r>
            <a:endParaRPr/>
          </a:p>
          <a:p>
            <a:pPr marL="1066800" lvl="0" indent="-438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n-US" sz="2100" b="1">
                <a:solidFill>
                  <a:schemeClr val="dk1"/>
                </a:solidFill>
              </a:rPr>
              <a:t>Touch</a:t>
            </a:r>
            <a:r>
              <a:rPr lang="en-US" sz="2100">
                <a:solidFill>
                  <a:schemeClr val="dk1"/>
                </a:solidFill>
              </a:rPr>
              <a:t> events</a:t>
            </a:r>
            <a:endParaRPr/>
          </a:p>
          <a:p>
            <a:pPr marL="1066800" lvl="0" indent="-438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n-US" sz="2100" b="1">
                <a:solidFill>
                  <a:schemeClr val="dk1"/>
                </a:solidFill>
              </a:rPr>
              <a:t>Form</a:t>
            </a:r>
            <a:r>
              <a:rPr lang="en-US" sz="2100">
                <a:solidFill>
                  <a:schemeClr val="dk1"/>
                </a:solidFill>
              </a:rPr>
              <a:t> events</a:t>
            </a:r>
            <a:endParaRPr/>
          </a:p>
          <a:p>
            <a:pPr marL="1066800" lvl="0" indent="-438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n-US" sz="2100" b="1">
                <a:solidFill>
                  <a:schemeClr val="dk1"/>
                </a:solidFill>
              </a:rPr>
              <a:t>Keyboard</a:t>
            </a:r>
            <a:r>
              <a:rPr lang="en-US" sz="2100">
                <a:solidFill>
                  <a:schemeClr val="dk1"/>
                </a:solidFill>
              </a:rPr>
              <a:t> events</a:t>
            </a:r>
            <a:endParaRPr/>
          </a:p>
          <a:p>
            <a:pPr marL="1066800" lvl="0" indent="-438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n-US" sz="2100" b="1">
                <a:solidFill>
                  <a:schemeClr val="dk1"/>
                </a:solidFill>
              </a:rPr>
              <a:t>DOM</a:t>
            </a:r>
            <a:r>
              <a:rPr lang="en-US" sz="2100">
                <a:solidFill>
                  <a:schemeClr val="dk1"/>
                </a:solidFill>
              </a:rPr>
              <a:t> events</a:t>
            </a:r>
            <a:endParaRPr sz="2100">
              <a:solidFill>
                <a:schemeClr val="dk1"/>
              </a:solidFill>
            </a:endParaRPr>
          </a:p>
          <a:p>
            <a:pPr marL="1066800" lvl="0" indent="-438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 b="1">
                <a:solidFill>
                  <a:schemeClr val="dk1"/>
                </a:solidFill>
              </a:rPr>
              <a:t>Custom</a:t>
            </a:r>
            <a:r>
              <a:rPr lang="en-US" sz="2100">
                <a:solidFill>
                  <a:schemeClr val="dk1"/>
                </a:solidFill>
              </a:rPr>
              <a:t> events </a:t>
            </a:r>
            <a:endParaRPr sz="2100">
              <a:solidFill>
                <a:schemeClr val="dk1"/>
              </a:solidFill>
            </a:endParaRPr>
          </a:p>
          <a:p>
            <a:pPr marL="1066800" lvl="0" indent="-438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n-US" sz="2100" u="sng">
                <a:solidFill>
                  <a:schemeClr val="hlink"/>
                </a:solidFill>
                <a:hlinkClick r:id="rId3"/>
              </a:rPr>
              <a:t>Full event types list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186" name="Google Shape;186;p2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event types</a:t>
            </a:r>
            <a:endParaRPr/>
          </a:p>
        </p:txBody>
      </p:sp>
      <p:sp>
        <p:nvSpPr>
          <p:cNvPr id="187" name="Google Shape;187;p2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Event types</a:t>
            </a:r>
            <a:endParaRPr/>
          </a:p>
        </p:txBody>
      </p:sp>
      <p:sp>
        <p:nvSpPr>
          <p:cNvPr id="188" name="Google Shape;188;p2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/>
          <p:nvPr/>
        </p:nvSpPr>
        <p:spPr>
          <a:xfrm>
            <a:off x="0" y="0"/>
            <a:ext cx="12192000" cy="101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1"/>
          <p:cNvSpPr txBox="1"/>
          <p:nvPr/>
        </p:nvSpPr>
        <p:spPr>
          <a:xfrm>
            <a:off x="0" y="77267"/>
            <a:ext cx="9074100" cy="91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520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Event Types </a:t>
            </a:r>
            <a:endParaRPr sz="1900"/>
          </a:p>
        </p:txBody>
      </p:sp>
      <p:pic>
        <p:nvPicPr>
          <p:cNvPr id="195" name="Google Shape;195;p21" descr="Без име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4300" y="2055267"/>
            <a:ext cx="4699000" cy="351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 descr="Без име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3298" y="2117833"/>
            <a:ext cx="2552700" cy="307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>
            <a:spLocks noGrp="1"/>
          </p:cNvSpPr>
          <p:nvPr>
            <p:ph type="title" idx="4294967295"/>
          </p:nvPr>
        </p:nvSpPr>
        <p:spPr>
          <a:xfrm>
            <a:off x="4380398" y="2000025"/>
            <a:ext cx="33003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600" b="0">
                <a:solidFill>
                  <a:srgbClr val="FFFFFF"/>
                </a:solidFill>
              </a:rPr>
              <a:t>registering an</a:t>
            </a:r>
            <a:endParaRPr sz="2598" b="0"/>
          </a:p>
          <a:p>
            <a:pPr marL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600" b="0">
                <a:solidFill>
                  <a:srgbClr val="FFFFFF"/>
                </a:solidFill>
              </a:rPr>
              <a:t>Event </a:t>
            </a:r>
            <a:endParaRPr sz="2598" b="0"/>
          </a:p>
          <a:p>
            <a:pPr marL="0" lvl="0" indent="0" algn="l" rtl="0">
              <a:lnSpc>
                <a:spcPct val="115000"/>
              </a:lnSpc>
              <a:spcBef>
                <a:spcPts val="4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40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</a:rPr>
              <a:t>Registering an event through a </a:t>
            </a:r>
            <a:r>
              <a:rPr lang="en-US" sz="2400" b="1">
                <a:solidFill>
                  <a:schemeClr val="dk1"/>
                </a:solidFill>
              </a:rPr>
              <a:t>callback function </a:t>
            </a:r>
            <a:r>
              <a:rPr lang="en-US" sz="2400">
                <a:solidFill>
                  <a:schemeClr val="dk1"/>
                </a:solidFill>
              </a:rPr>
              <a:t>for a </a:t>
            </a:r>
            <a:r>
              <a:rPr lang="en-US" sz="2400" u="sng">
                <a:solidFill>
                  <a:schemeClr val="dk1"/>
                </a:solidFill>
              </a:rPr>
              <a:t>specific event type</a:t>
            </a:r>
            <a:r>
              <a:rPr lang="en-US" sz="2400">
                <a:solidFill>
                  <a:schemeClr val="dk1"/>
                </a:solidFill>
              </a:rPr>
              <a:t> and for a </a:t>
            </a:r>
            <a:r>
              <a:rPr lang="en-US" sz="2400" u="sng">
                <a:solidFill>
                  <a:schemeClr val="dk1"/>
                </a:solidFill>
              </a:rPr>
              <a:t>specific DOM element/s</a:t>
            </a:r>
            <a:endParaRPr sz="2400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u="sng">
              <a:solidFill>
                <a:schemeClr val="dk1"/>
              </a:solidFill>
            </a:endParaRPr>
          </a:p>
          <a:p>
            <a:pPr marL="6096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</a:rPr>
              <a:t>We can register event as - </a:t>
            </a:r>
            <a:endParaRPr/>
          </a:p>
          <a:p>
            <a:pPr marL="1219200" lvl="1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-US" sz="2400">
                <a:solidFill>
                  <a:schemeClr val="dk1"/>
                </a:solidFill>
              </a:rPr>
              <a:t>a HTML attribute</a:t>
            </a:r>
            <a:endParaRPr/>
          </a:p>
          <a:p>
            <a:pPr marL="1219200" lvl="1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-US" sz="2400">
                <a:solidFill>
                  <a:schemeClr val="dk1"/>
                </a:solidFill>
              </a:rPr>
              <a:t>using a DOM property</a:t>
            </a:r>
            <a:endParaRPr/>
          </a:p>
          <a:p>
            <a:pPr marL="1219200" lvl="1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-US" sz="2400">
                <a:solidFill>
                  <a:schemeClr val="dk1"/>
                </a:solidFill>
              </a:rPr>
              <a:t>using DOM event handler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207" name="Google Shape;207;p23"/>
          <p:cNvSpPr txBox="1"/>
          <p:nvPr/>
        </p:nvSpPr>
        <p:spPr>
          <a:xfrm>
            <a:off x="571025" y="0"/>
            <a:ext cx="8246100" cy="10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Event Handlers</a:t>
            </a:r>
            <a:endParaRPr sz="1900"/>
          </a:p>
        </p:txBody>
      </p:sp>
      <p:sp>
        <p:nvSpPr>
          <p:cNvPr id="208" name="Google Shape;208;p23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Event Handler</a:t>
            </a:r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492</Words>
  <Application>Microsoft Office PowerPoint</Application>
  <PresentationFormat>По избор</PresentationFormat>
  <Paragraphs>127</Paragraphs>
  <Slides>21</Slides>
  <Notes>21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21</vt:i4>
      </vt:variant>
    </vt:vector>
  </HeadingPairs>
  <TitlesOfParts>
    <vt:vector size="28" baseType="lpstr">
      <vt:lpstr>Arial</vt:lpstr>
      <vt:lpstr>Calibri</vt:lpstr>
      <vt:lpstr>Courier New</vt:lpstr>
      <vt:lpstr>Consolas</vt:lpstr>
      <vt:lpstr>Roboto</vt:lpstr>
      <vt:lpstr>Noto Sans Symbols</vt:lpstr>
      <vt:lpstr>1_SoftUni3_1</vt:lpstr>
      <vt:lpstr>JavaScript  Events  </vt:lpstr>
      <vt:lpstr>Table of Contents</vt:lpstr>
      <vt:lpstr>Презентация на PowerPoint</vt:lpstr>
      <vt:lpstr>Презентация на PowerPoint</vt:lpstr>
      <vt:lpstr>Event Types</vt:lpstr>
      <vt:lpstr>Event types</vt:lpstr>
      <vt:lpstr>Презентация на PowerPoint</vt:lpstr>
      <vt:lpstr>registering an Event  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Event Object  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 Events  </dc:title>
  <dc:creator>Milena</dc:creator>
  <cp:lastModifiedBy>Ariel</cp:lastModifiedBy>
  <cp:revision>1</cp:revision>
  <dcterms:modified xsi:type="dcterms:W3CDTF">2020-06-21T06:34:58Z</dcterms:modified>
</cp:coreProperties>
</file>